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335" r:id="rId3"/>
    <p:sldId id="257" r:id="rId4"/>
    <p:sldId id="258" r:id="rId5"/>
    <p:sldId id="260" r:id="rId6"/>
    <p:sldId id="259" r:id="rId7"/>
    <p:sldId id="261" r:id="rId8"/>
    <p:sldId id="320" r:id="rId9"/>
    <p:sldId id="262" r:id="rId10"/>
    <p:sldId id="263" r:id="rId11"/>
    <p:sldId id="264" r:id="rId12"/>
    <p:sldId id="265" r:id="rId13"/>
    <p:sldId id="340" r:id="rId14"/>
    <p:sldId id="341" r:id="rId15"/>
    <p:sldId id="267" r:id="rId16"/>
    <p:sldId id="308" r:id="rId17"/>
    <p:sldId id="266" r:id="rId18"/>
    <p:sldId id="322" r:id="rId19"/>
    <p:sldId id="268" r:id="rId20"/>
    <p:sldId id="304" r:id="rId21"/>
    <p:sldId id="269" r:id="rId22"/>
    <p:sldId id="309" r:id="rId23"/>
    <p:sldId id="303" r:id="rId24"/>
    <p:sldId id="270" r:id="rId25"/>
    <p:sldId id="333" r:id="rId26"/>
    <p:sldId id="332" r:id="rId27"/>
    <p:sldId id="334" r:id="rId28"/>
    <p:sldId id="271" r:id="rId29"/>
    <p:sldId id="272" r:id="rId30"/>
    <p:sldId id="273" r:id="rId31"/>
    <p:sldId id="327" r:id="rId32"/>
    <p:sldId id="339" r:id="rId33"/>
    <p:sldId id="329" r:id="rId34"/>
    <p:sldId id="328" r:id="rId35"/>
    <p:sldId id="275" r:id="rId36"/>
    <p:sldId id="310" r:id="rId37"/>
    <p:sldId id="276" r:id="rId38"/>
    <p:sldId id="282" r:id="rId39"/>
    <p:sldId id="280" r:id="rId40"/>
    <p:sldId id="283" r:id="rId41"/>
    <p:sldId id="311" r:id="rId42"/>
    <p:sldId id="284" r:id="rId43"/>
    <p:sldId id="285" r:id="rId44"/>
    <p:sldId id="288" r:id="rId45"/>
    <p:sldId id="287" r:id="rId46"/>
    <p:sldId id="286" r:id="rId47"/>
    <p:sldId id="289" r:id="rId48"/>
    <p:sldId id="293" r:id="rId49"/>
    <p:sldId id="291" r:id="rId50"/>
    <p:sldId id="292" r:id="rId51"/>
    <p:sldId id="312" r:id="rId52"/>
    <p:sldId id="313" r:id="rId53"/>
    <p:sldId id="294" r:id="rId54"/>
    <p:sldId id="290" r:id="rId55"/>
    <p:sldId id="296" r:id="rId56"/>
    <p:sldId id="295" r:id="rId57"/>
    <p:sldId id="331" r:id="rId58"/>
    <p:sldId id="336" r:id="rId59"/>
    <p:sldId id="299" r:id="rId60"/>
    <p:sldId id="338" r:id="rId61"/>
    <p:sldId id="297" r:id="rId62"/>
    <p:sldId id="298" r:id="rId63"/>
    <p:sldId id="337" r:id="rId64"/>
    <p:sldId id="315" r:id="rId65"/>
    <p:sldId id="301" r:id="rId66"/>
    <p:sldId id="317" r:id="rId67"/>
    <p:sldId id="319" r:id="rId68"/>
    <p:sldId id="321" r:id="rId69"/>
    <p:sldId id="302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Lindström" initials="CL" lastIdx="1" clrIdx="0">
    <p:extLst>
      <p:ext uri="{19B8F6BF-5375-455C-9EA6-DF929625EA0E}">
        <p15:presenceInfo xmlns:p15="http://schemas.microsoft.com/office/powerpoint/2012/main" userId="482f571ad4d60e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017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738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214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5404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015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8044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4663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6821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945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253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07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806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475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567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07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013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78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B957309-668B-4959-B0C7-F9F7F3764C2F}" type="datetimeFigureOut">
              <a:rPr lang="sv-SE" smtClean="0"/>
              <a:t>2020-03-11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D1D4B-A46F-4FC0-9B14-68AC82DBF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9149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f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fif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fif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.png"/><Relationship Id="rId7" Type="http://schemas.openxmlformats.org/officeDocument/2006/relationships/image" Target="../media/image10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da.wikipedia.org/wiki/Kristne_symbol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63CC4EC8-E929-4B67-84E8-2FE9E0124A5D}"/>
              </a:ext>
            </a:extLst>
          </p:cNvPr>
          <p:cNvSpPr txBox="1"/>
          <p:nvPr/>
        </p:nvSpPr>
        <p:spPr>
          <a:xfrm>
            <a:off x="647701" y="1454964"/>
            <a:ext cx="3339281" cy="3308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ÅRSMÖTE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SOFIERO VÄNNER 2020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VÄLKOMNA</a:t>
            </a:r>
          </a:p>
        </p:txBody>
      </p:sp>
      <p:pic>
        <p:nvPicPr>
          <p:cNvPr id="5" name="Bildobjekt 4" descr="En bild som visar blomma, växt, vas, utomhus&#10;&#10;Automatiskt genererad beskrivning">
            <a:extLst>
              <a:ext uri="{FF2B5EF4-FFF2-40B4-BE49-F238E27FC236}">
                <a16:creationId xmlns:a16="http://schemas.microsoft.com/office/drawing/2014/main" id="{54323EC5-B5A4-42A7-848B-FAED04ACA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r="29842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9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inomhus, bord, tårta, tallrik&#10;&#10;Automatiskt genererad beskrivning">
            <a:extLst>
              <a:ext uri="{FF2B5EF4-FFF2-40B4-BE49-F238E27FC236}">
                <a16:creationId xmlns:a16="http://schemas.microsoft.com/office/drawing/2014/main" id="{E0D2903C-081D-48F5-AF52-51E57E046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hund, sitter, liten, brun&#10;&#10;Automatiskt genererad beskrivning">
            <a:extLst>
              <a:ext uri="{FF2B5EF4-FFF2-40B4-BE49-F238E27FC236}">
                <a16:creationId xmlns:a16="http://schemas.microsoft.com/office/drawing/2014/main" id="{0DC03187-FAF1-4E6A-91DE-B2099DEED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0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inomhus, bur, stängsel, byggnad&#10;&#10;Automatiskt genererad beskrivning">
            <a:extLst>
              <a:ext uri="{FF2B5EF4-FFF2-40B4-BE49-F238E27FC236}">
                <a16:creationId xmlns:a16="http://schemas.microsoft.com/office/drawing/2014/main" id="{AFB20CDC-D171-4B94-B027-C6087E3E7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647700"/>
            <a:ext cx="319532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65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F70CF-51B7-4A07-A16B-70DFA4942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8594B0-DC7B-4BAF-B0F2-8557CBDE6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466146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låda, rum, säng, gardin&#10;&#10;Automatiskt genererad beskrivning">
            <a:extLst>
              <a:ext uri="{FF2B5EF4-FFF2-40B4-BE49-F238E27FC236}">
                <a16:creationId xmlns:a16="http://schemas.microsoft.com/office/drawing/2014/main" id="{20D00B05-A727-4ECF-ADCA-C84E78E68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74" y="2078016"/>
            <a:ext cx="5571066" cy="27019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A76E6C-02DD-4FDA-9F96-21BD3F4E4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9341" y="480060"/>
            <a:ext cx="4661460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rosa, sitter, röd, bord&#10;&#10;Automatiskt genererad beskrivning">
            <a:extLst>
              <a:ext uri="{FF2B5EF4-FFF2-40B4-BE49-F238E27FC236}">
                <a16:creationId xmlns:a16="http://schemas.microsoft.com/office/drawing/2014/main" id="{9270E058-4B59-4BD6-9687-AE87B6E9F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2099" y="2078016"/>
            <a:ext cx="5571066" cy="27019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D9AAD4-B929-4AE3-A27C-651AF2069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954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B84B712E-6BBF-4241-BAB7-D7E064B17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D22F3D4E-E5F5-4623-B278-D7E30BEF9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kedja&#10;&#10;Automatiskt genererad beskrivning">
            <a:extLst>
              <a:ext uri="{FF2B5EF4-FFF2-40B4-BE49-F238E27FC236}">
                <a16:creationId xmlns:a16="http://schemas.microsoft.com/office/drawing/2014/main" id="{51AFC5E5-049D-49CC-94CC-64BBF3512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192" y="2078016"/>
            <a:ext cx="5571066" cy="2701967"/>
          </a:xfrm>
          <a:prstGeom prst="rect">
            <a:avLst/>
          </a:prstGeom>
        </p:spPr>
      </p:pic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7B7F5E51-5BF8-4198-AD70-78D94F3A9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74979"/>
            <a:ext cx="5458121" cy="5897880"/>
          </a:xfrm>
          <a:prstGeom prst="rect">
            <a:avLst/>
          </a:prstGeom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bord, säng, fönster&#10;&#10;Automatiskt genererad beskrivning">
            <a:extLst>
              <a:ext uri="{FF2B5EF4-FFF2-40B4-BE49-F238E27FC236}">
                <a16:creationId xmlns:a16="http://schemas.microsoft.com/office/drawing/2014/main" id="{F0863E64-27B8-4A8A-8EC0-0D4347F97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5046" y="2072935"/>
            <a:ext cx="5571066" cy="270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68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F90C2B-D702-4BE1-9F14-31B8C4F7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VIP-VISNING</a:t>
            </a:r>
            <a:br>
              <a:rPr lang="en-US" sz="3800" dirty="0"/>
            </a:br>
            <a:r>
              <a:rPr lang="en-US" sz="3800" dirty="0"/>
              <a:t>TANKAR OM PENSÉER</a:t>
            </a:r>
            <a:br>
              <a:rPr lang="en-US" sz="3800" dirty="0"/>
            </a:br>
            <a:r>
              <a:rPr lang="en-US" sz="3800" dirty="0"/>
              <a:t>Gunnar </a:t>
            </a:r>
            <a:r>
              <a:rPr lang="en-US" sz="3800" dirty="0" err="1"/>
              <a:t>Kaj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/>
              <a:t>16 APRIL</a:t>
            </a:r>
            <a:br>
              <a:rPr lang="en-US" sz="3800" dirty="0"/>
            </a:br>
            <a:br>
              <a:rPr lang="en-US" sz="3800" dirty="0"/>
            </a:br>
            <a:endParaRPr lang="en-US" sz="3800" dirty="0"/>
          </a:p>
        </p:txBody>
      </p:sp>
      <p:pic>
        <p:nvPicPr>
          <p:cNvPr id="4" name="Bildobjekt 3" descr="En bild som visar blomma, växt, lila, vas&#10;&#10;Automatiskt genererad beskrivning">
            <a:extLst>
              <a:ext uri="{FF2B5EF4-FFF2-40B4-BE49-F238E27FC236}">
                <a16:creationId xmlns:a16="http://schemas.microsoft.com/office/drawing/2014/main" id="{EF847F80-1DA3-4C27-A443-95442BDCA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1" r="24932" b="-1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80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lomma, snö, byggnad, kvinna&#10;&#10;Automatiskt genererad beskrivning">
            <a:extLst>
              <a:ext uri="{FF2B5EF4-FFF2-40B4-BE49-F238E27FC236}">
                <a16:creationId xmlns:a16="http://schemas.microsoft.com/office/drawing/2014/main" id="{4D4A87CD-4420-47E5-BAC9-C3A3F5187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1" r="2" b="2"/>
          <a:stretch/>
        </p:blipFill>
        <p:spPr>
          <a:xfrm>
            <a:off x="643467" y="643467"/>
            <a:ext cx="4007782" cy="5571066"/>
          </a:xfrm>
          <a:prstGeom prst="rect">
            <a:avLst/>
          </a:prstGeom>
        </p:spPr>
      </p:pic>
      <p:pic>
        <p:nvPicPr>
          <p:cNvPr id="5" name="Bildobjekt 4" descr="En bild som visar blomma, sitter, bord, tegelsten&#10;&#10;Automatiskt genererad beskrivning">
            <a:extLst>
              <a:ext uri="{FF2B5EF4-FFF2-40B4-BE49-F238E27FC236}">
                <a16:creationId xmlns:a16="http://schemas.microsoft.com/office/drawing/2014/main" id="{D9375D86-DA60-4F86-9A1F-98ADE5BE63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r="28461" b="1"/>
          <a:stretch/>
        </p:blipFill>
        <p:spPr>
          <a:xfrm>
            <a:off x="4972983" y="643467"/>
            <a:ext cx="65755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3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F9F91256-E8E3-49E1-940B-69D46C061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2" b="13890"/>
          <a:stretch/>
        </p:blipFill>
        <p:spPr>
          <a:xfrm>
            <a:off x="643467" y="643467"/>
            <a:ext cx="4007782" cy="5571066"/>
          </a:xfrm>
          <a:prstGeom prst="rect">
            <a:avLst/>
          </a:prstGeom>
        </p:spPr>
      </p:pic>
      <p:pic>
        <p:nvPicPr>
          <p:cNvPr id="5" name="Bildobjekt 4" descr="En bild som visar blomma, växt, bord, vas&#10;&#10;Automatiskt genererad beskrivning">
            <a:extLst>
              <a:ext uri="{FF2B5EF4-FFF2-40B4-BE49-F238E27FC236}">
                <a16:creationId xmlns:a16="http://schemas.microsoft.com/office/drawing/2014/main" id="{F4A7ADC4-7E01-4F5E-B2E1-C617E36FB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r="5150" b="-1"/>
          <a:stretch/>
        </p:blipFill>
        <p:spPr>
          <a:xfrm>
            <a:off x="4972983" y="643467"/>
            <a:ext cx="65755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4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lomma, sitter, bord, tegelsten&#10;&#10;Automatiskt genererad beskrivning">
            <a:extLst>
              <a:ext uri="{FF2B5EF4-FFF2-40B4-BE49-F238E27FC236}">
                <a16:creationId xmlns:a16="http://schemas.microsoft.com/office/drawing/2014/main" id="{07AFABEC-8DFE-40C4-83E7-BBBB95FF1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3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6090CF-191C-4F0C-A6F6-B5294247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54964"/>
            <a:ext cx="3342460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/>
              <a:t>Vårfest och Barnkalas 4-5 Maj</a:t>
            </a:r>
          </a:p>
        </p:txBody>
      </p:sp>
      <p:pic>
        <p:nvPicPr>
          <p:cNvPr id="6" name="Bildobjekt 5" descr="En bild som visar gräs, blomma, utomhus, växt&#10;&#10;Automatiskt genererad beskrivning">
            <a:extLst>
              <a:ext uri="{FF2B5EF4-FFF2-40B4-BE49-F238E27FC236}">
                <a16:creationId xmlns:a16="http://schemas.microsoft.com/office/drawing/2014/main" id="{D89F2AED-6CE6-4227-B839-43E813944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33984" b="-1"/>
          <a:stretch/>
        </p:blipFill>
        <p:spPr>
          <a:xfrm>
            <a:off x="-1" y="10"/>
            <a:ext cx="755414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resultat för rhododendron sofiero">
            <a:extLst>
              <a:ext uri="{FF2B5EF4-FFF2-40B4-BE49-F238E27FC236}">
                <a16:creationId xmlns:a16="http://schemas.microsoft.com/office/drawing/2014/main" id="{0AB6D230-8BFD-4B81-8519-48AB191AE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092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hus, byggnad, röd&#10;&#10;Automatiskt genererad beskrivning">
            <a:extLst>
              <a:ext uri="{FF2B5EF4-FFF2-40B4-BE49-F238E27FC236}">
                <a16:creationId xmlns:a16="http://schemas.microsoft.com/office/drawing/2014/main" id="{FBD500D4-75F5-4A74-9246-E6FEC8AD5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b="24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44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2B51C6-7D00-4B18-97B2-AE66600E5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VIP-VISNING VÅRFLOR med Sara Bratt</a:t>
            </a:r>
            <a:br>
              <a:rPr lang="en-US"/>
            </a:br>
            <a:r>
              <a:rPr lang="en-US"/>
              <a:t>4 MAJ</a:t>
            </a:r>
          </a:p>
        </p:txBody>
      </p:sp>
      <p:pic>
        <p:nvPicPr>
          <p:cNvPr id="6" name="Bildobjekt 5" descr="En bild som visar utomhus, växt, blomma, personer&#10;&#10;Automatiskt genererad beskrivning">
            <a:extLst>
              <a:ext uri="{FF2B5EF4-FFF2-40B4-BE49-F238E27FC236}">
                <a16:creationId xmlns:a16="http://schemas.microsoft.com/office/drawing/2014/main" id="{BC38BAAA-D8B9-40B1-A6DB-21F1D784B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r="3805"/>
          <a:stretch/>
        </p:blipFill>
        <p:spPr>
          <a:xfrm>
            <a:off x="607848" y="609601"/>
            <a:ext cx="6946288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38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person, gräs, sitter&#10;&#10;Automatiskt genererad beskrivning">
            <a:extLst>
              <a:ext uri="{FF2B5EF4-FFF2-40B4-BE49-F238E27FC236}">
                <a16:creationId xmlns:a16="http://schemas.microsoft.com/office/drawing/2014/main" id="{5FB74737-E1A4-443F-AEBA-36B3C15CA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8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inomhus, stående, man&#10;&#10;Automatiskt genererad beskrivning">
            <a:extLst>
              <a:ext uri="{FF2B5EF4-FFF2-40B4-BE49-F238E27FC236}">
                <a16:creationId xmlns:a16="http://schemas.microsoft.com/office/drawing/2014/main" id="{6E940C0F-A61B-4C96-884D-1D93A24C9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35"/>
          <a:stretch/>
        </p:blipFill>
        <p:spPr>
          <a:xfrm>
            <a:off x="1" y="-5"/>
            <a:ext cx="6095999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6" name="Bildobjekt 5" descr="En bild som visar gräs, utomhus, växt, träd&#10;&#10;Automatiskt genererad beskrivning">
            <a:extLst>
              <a:ext uri="{FF2B5EF4-FFF2-40B4-BE49-F238E27FC236}">
                <a16:creationId xmlns:a16="http://schemas.microsoft.com/office/drawing/2014/main" id="{5B4F7F4B-E988-4880-92AA-EFCDDADA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9" r="-1" b="23755"/>
          <a:stretch/>
        </p:blipFill>
        <p:spPr>
          <a:xfrm>
            <a:off x="6096000" y="9403"/>
            <a:ext cx="6095696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A264654-F394-4A5E-AF28-10CB50B0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06" y="4797638"/>
            <a:ext cx="10362406" cy="126733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rgbClr val="EBEBEB"/>
                </a:solidFill>
              </a:rPr>
              <a:t>ANNICA MALMGREN 50 ÅR</a:t>
            </a:r>
            <a:br>
              <a:rPr lang="en-US" sz="4000">
                <a:solidFill>
                  <a:srgbClr val="EBEBEB"/>
                </a:solidFill>
              </a:rPr>
            </a:br>
            <a:r>
              <a:rPr lang="en-US" sz="4000">
                <a:solidFill>
                  <a:srgbClr val="EBEBEB"/>
                </a:solidFill>
              </a:rPr>
              <a:t>7 MAJ</a:t>
            </a:r>
            <a:endParaRPr lang="en-US" sz="4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12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1488E43-F161-4187-893E-7B53FE696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2" y="1454964"/>
            <a:ext cx="6261917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SOFIEROS SOMMARUTSTÄLLNINGAR</a:t>
            </a:r>
            <a:br>
              <a:rPr lang="en-US" sz="3400"/>
            </a:br>
            <a:r>
              <a:rPr lang="en-US" sz="3400"/>
              <a:t>MILLES I SLOTT OCH ORANGERI</a:t>
            </a:r>
            <a:br>
              <a:rPr lang="en-US" sz="3400"/>
            </a:br>
            <a:r>
              <a:rPr lang="en-US" sz="3400"/>
              <a:t>VIP-VISNING 25 MAJ</a:t>
            </a:r>
            <a:br>
              <a:rPr lang="en-US" sz="3400"/>
            </a:br>
            <a:endParaRPr lang="en-US" sz="3400"/>
          </a:p>
        </p:txBody>
      </p:sp>
      <p:pic>
        <p:nvPicPr>
          <p:cNvPr id="4" name="Bildobjekt 3" descr="En bild som visar byggnad, gräs, utomhus, staty&#10;&#10;Automatiskt genererad beskrivning">
            <a:extLst>
              <a:ext uri="{FF2B5EF4-FFF2-40B4-BE49-F238E27FC236}">
                <a16:creationId xmlns:a16="http://schemas.microsoft.com/office/drawing/2014/main" id="{A648C509-D29A-4330-A09C-FAF82F01B9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r="2525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1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djur, reptil, bord&#10;&#10;Automatiskt genererad beskrivning">
            <a:extLst>
              <a:ext uri="{FF2B5EF4-FFF2-40B4-BE49-F238E27FC236}">
                <a16:creationId xmlns:a16="http://schemas.microsoft.com/office/drawing/2014/main" id="{45818E11-60B5-4BB6-A484-ADE225BB5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1" b="-1"/>
          <a:stretch/>
        </p:blipFill>
        <p:spPr>
          <a:xfrm rot="5400000">
            <a:off x="5708904" y="384048"/>
            <a:ext cx="6867144" cy="6099048"/>
          </a:xfrm>
          <a:prstGeom prst="rect">
            <a:avLst/>
          </a:prstGeom>
        </p:spPr>
      </p:pic>
      <p:pic>
        <p:nvPicPr>
          <p:cNvPr id="3" name="Bildobjekt 2" descr="En bild som visar inomhus, bor, sitter, rum&#10;&#10;Automatiskt genererad beskrivning">
            <a:extLst>
              <a:ext uri="{FF2B5EF4-FFF2-40B4-BE49-F238E27FC236}">
                <a16:creationId xmlns:a16="http://schemas.microsoft.com/office/drawing/2014/main" id="{C98ADE97-ABCD-498D-A7B7-43E49654C8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1" b="-1"/>
          <a:stretch/>
        </p:blipFill>
        <p:spPr>
          <a:xfrm rot="5400000">
            <a:off x="-384048" y="384048"/>
            <a:ext cx="6867144" cy="60990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B8FD2F-4FF5-4567-B096-F0A1F04DF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5850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inomhus, stående, man&#10;&#10;Automatiskt genererad beskrivning">
            <a:extLst>
              <a:ext uri="{FF2B5EF4-FFF2-40B4-BE49-F238E27FC236}">
                <a16:creationId xmlns:a16="http://schemas.microsoft.com/office/drawing/2014/main" id="{D8111C5C-6FCF-481B-B97B-26ADDFED2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21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djur, bord, brun&#10;&#10;Automatiskt genererad beskrivning">
            <a:extLst>
              <a:ext uri="{FF2B5EF4-FFF2-40B4-BE49-F238E27FC236}">
                <a16:creationId xmlns:a16="http://schemas.microsoft.com/office/drawing/2014/main" id="{D9A04519-DD08-4757-92A8-627994824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1" b="-1"/>
          <a:stretch/>
        </p:blipFill>
        <p:spPr>
          <a:xfrm rot="5400000">
            <a:off x="5708904" y="384048"/>
            <a:ext cx="6867144" cy="6099048"/>
          </a:xfrm>
          <a:prstGeom prst="rect">
            <a:avLst/>
          </a:prstGeom>
        </p:spPr>
      </p:pic>
      <p:pic>
        <p:nvPicPr>
          <p:cNvPr id="7" name="Bildobjekt 6" descr="En bild som visar utomhus, byggnad, molnigt, moln&#10;&#10;Automatiskt genererad beskrivning">
            <a:extLst>
              <a:ext uri="{FF2B5EF4-FFF2-40B4-BE49-F238E27FC236}">
                <a16:creationId xmlns:a16="http://schemas.microsoft.com/office/drawing/2014/main" id="{7541DBB3-8492-4A16-812B-6C061ADF2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" r="2" b="25163"/>
          <a:stretch/>
        </p:blipFill>
        <p:spPr>
          <a:xfrm>
            <a:off x="20" y="10"/>
            <a:ext cx="6099028" cy="68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66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5FCA91-0AF1-49A4-9C24-E84CAAF3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542503"/>
            <a:ext cx="9184606" cy="1179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VÅRVANDRING I SOFIEROSKOGEN</a:t>
            </a:r>
            <a:br>
              <a:rPr lang="en-US" sz="3800"/>
            </a:br>
            <a:r>
              <a:rPr lang="en-US" sz="3800"/>
              <a:t> MED ULRIK ALM 28 MAJ</a:t>
            </a:r>
            <a:endParaRPr lang="en-US" sz="3800" dirty="0"/>
          </a:p>
        </p:txBody>
      </p:sp>
      <p:pic>
        <p:nvPicPr>
          <p:cNvPr id="4" name="Bildobjekt 3" descr="En bild som visar person, gräs, utomhus, stående&#10;&#10;Automatiskt genererad beskrivning">
            <a:extLst>
              <a:ext uri="{FF2B5EF4-FFF2-40B4-BE49-F238E27FC236}">
                <a16:creationId xmlns:a16="http://schemas.microsoft.com/office/drawing/2014/main" id="{3BF3E5E9-51A8-4568-9CA0-D05EB93C0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" r="-1" b="15720"/>
          <a:stretch/>
        </p:blipFill>
        <p:spPr>
          <a:xfrm>
            <a:off x="635458" y="640080"/>
            <a:ext cx="918606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64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gräs, person, stående&#10;&#10;Automatiskt genererad beskrivning">
            <a:extLst>
              <a:ext uri="{FF2B5EF4-FFF2-40B4-BE49-F238E27FC236}">
                <a16:creationId xmlns:a16="http://schemas.microsoft.com/office/drawing/2014/main" id="{2D1EDC2D-6C54-468F-A76D-152665219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402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2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20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En bild som visar utomhus, gräs, byggnad, hus&#10;&#10;Automatiskt genererad beskrivning">
            <a:extLst>
              <a:ext uri="{FF2B5EF4-FFF2-40B4-BE49-F238E27FC236}">
                <a16:creationId xmlns:a16="http://schemas.microsoft.com/office/drawing/2014/main" id="{8DFFAB76-0336-4EC7-A404-C9D5D9A47A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1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844BDC2-A046-4DD7-A1C1-3915ACD7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 err="1">
                <a:solidFill>
                  <a:schemeClr val="tx1"/>
                </a:solidFill>
              </a:rPr>
              <a:t>Verksamhet</a:t>
            </a:r>
            <a:r>
              <a:rPr lang="en-US" sz="8000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5426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41DFF51-DB7D-4823-9524-B3B88A42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920" y="1174102"/>
            <a:ext cx="5173979" cy="42331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3100" dirty="0" err="1"/>
              <a:t>Utflykt</a:t>
            </a:r>
            <a:r>
              <a:rPr lang="en-US" sz="3100" dirty="0"/>
              <a:t> till Vegeholms </a:t>
            </a:r>
            <a:r>
              <a:rPr lang="en-US" sz="3100" dirty="0" err="1"/>
              <a:t>slott</a:t>
            </a:r>
            <a:r>
              <a:rPr lang="en-US" sz="3100" dirty="0"/>
              <a:t> </a:t>
            </a:r>
            <a:br>
              <a:rPr lang="en-US" sz="3100" dirty="0"/>
            </a:br>
            <a:r>
              <a:rPr lang="en-US" sz="3100" dirty="0" err="1"/>
              <a:t>och</a:t>
            </a:r>
            <a:br>
              <a:rPr lang="en-US" sz="3100" dirty="0"/>
            </a:br>
            <a:r>
              <a:rPr lang="en-US" sz="3100" dirty="0" err="1"/>
              <a:t>Flickorna</a:t>
            </a:r>
            <a:r>
              <a:rPr lang="en-US" sz="3100" dirty="0"/>
              <a:t> Lundgren</a:t>
            </a:r>
            <a:br>
              <a:rPr lang="en-US" sz="3100" dirty="0"/>
            </a:br>
            <a:r>
              <a:rPr lang="en-US" sz="3100" dirty="0"/>
              <a:t>14 Juni</a:t>
            </a:r>
            <a:br>
              <a:rPr lang="en-US" sz="3100" dirty="0"/>
            </a:br>
            <a:br>
              <a:rPr lang="en-US" sz="3100" dirty="0"/>
            </a:br>
            <a:r>
              <a:rPr lang="en-US" sz="4000" dirty="0" err="1"/>
              <a:t>Vilken</a:t>
            </a:r>
            <a:r>
              <a:rPr lang="en-US" sz="4000" dirty="0"/>
              <a:t> </a:t>
            </a:r>
            <a:r>
              <a:rPr lang="en-US" sz="4000" dirty="0" err="1"/>
              <a:t>succé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54 </a:t>
            </a:r>
            <a:r>
              <a:rPr lang="en-US" sz="3100" dirty="0" err="1"/>
              <a:t>deltagare</a:t>
            </a:r>
            <a:br>
              <a:rPr lang="en-US" sz="3100" dirty="0"/>
            </a:br>
            <a:br>
              <a:rPr lang="en-US" sz="31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6" name="Bildobjekt 5" descr="En bild som visar utomhus, gräs, byggnad, hus&#10;&#10;Automatiskt genererad beskrivning">
            <a:extLst>
              <a:ext uri="{FF2B5EF4-FFF2-40B4-BE49-F238E27FC236}">
                <a16:creationId xmlns:a16="http://schemas.microsoft.com/office/drawing/2014/main" id="{83A48BF5-9CD8-4409-B987-1870D7C467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r="-1" b="-1"/>
          <a:stretch/>
        </p:blipFill>
        <p:spPr>
          <a:xfrm>
            <a:off x="-1" y="10"/>
            <a:ext cx="6087038" cy="4233200"/>
          </a:xfrm>
          <a:prstGeom prst="rect">
            <a:avLst/>
          </a:prstGeom>
        </p:spPr>
      </p:pic>
      <p:pic>
        <p:nvPicPr>
          <p:cNvPr id="4" name="Bildobjekt 3" descr="En bild som visar gräs, utomhus, blomma, sitter&#10;&#10;Automatiskt genererad beskrivning">
            <a:extLst>
              <a:ext uri="{FF2B5EF4-FFF2-40B4-BE49-F238E27FC236}">
                <a16:creationId xmlns:a16="http://schemas.microsoft.com/office/drawing/2014/main" id="{ABDAEC42-CD25-4CB0-A218-6767B07FC8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 r="3" b="3"/>
          <a:stretch/>
        </p:blipFill>
        <p:spPr>
          <a:xfrm>
            <a:off x="7372" y="4233210"/>
            <a:ext cx="6087038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59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äs, utomhus, byggnad, fält&#10;&#10;Automatiskt genererad beskrivning">
            <a:extLst>
              <a:ext uri="{FF2B5EF4-FFF2-40B4-BE49-F238E27FC236}">
                <a16:creationId xmlns:a16="http://schemas.microsoft.com/office/drawing/2014/main" id="{11B48C54-3AEC-47AF-88C3-DA955FDA6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6376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gräs, gata, stående&#10;&#10;Automatiskt genererad beskrivning">
            <a:extLst>
              <a:ext uri="{FF2B5EF4-FFF2-40B4-BE49-F238E27FC236}">
                <a16:creationId xmlns:a16="http://schemas.microsoft.com/office/drawing/2014/main" id="{0C70CEC7-DEDA-478E-8D3F-1D8EAB96C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1000" y="543560"/>
            <a:ext cx="6858000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3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4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Bildresultat för flickorna Lundgren">
            <a:extLst>
              <a:ext uri="{FF2B5EF4-FFF2-40B4-BE49-F238E27FC236}">
                <a16:creationId xmlns:a16="http://schemas.microsoft.com/office/drawing/2014/main" id="{B6FD6547-42D7-476F-B578-C7293114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80" y="653051"/>
            <a:ext cx="6410084" cy="556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ldresultat för flickorna Lundgren">
            <a:extLst>
              <a:ext uri="{FF2B5EF4-FFF2-40B4-BE49-F238E27FC236}">
                <a16:creationId xmlns:a16="http://schemas.microsoft.com/office/drawing/2014/main" id="{6C7D902C-254E-415B-8B3F-45D8B354F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904" y="643467"/>
            <a:ext cx="3408883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ildresultat för flickorna Lundgren vaniljhjärta">
            <a:extLst>
              <a:ext uri="{FF2B5EF4-FFF2-40B4-BE49-F238E27FC236}">
                <a16:creationId xmlns:a16="http://schemas.microsoft.com/office/drawing/2014/main" id="{FC7829CD-BA22-4861-9FA1-61B6490A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9897" y="3748194"/>
            <a:ext cx="3846896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67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Bildobjekt 2" descr="En bild som visar byggnad, tegelsten, framsida, sten&#10;&#10;Automatiskt genererad beskrivning">
            <a:extLst>
              <a:ext uri="{FF2B5EF4-FFF2-40B4-BE49-F238E27FC236}">
                <a16:creationId xmlns:a16="http://schemas.microsoft.com/office/drawing/2014/main" id="{B72EF11A-789F-45EF-B1E0-6B9220ED8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2078016"/>
            <a:ext cx="5571066" cy="27019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7632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93FBCD-7CBD-44DC-B1D8-1AB05526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VIP-visning Sommarflor</a:t>
            </a:r>
            <a:br>
              <a:rPr lang="en-US" sz="4800">
                <a:solidFill>
                  <a:srgbClr val="EBEBEB"/>
                </a:solidFill>
              </a:rPr>
            </a:br>
            <a:r>
              <a:rPr lang="en-US" sz="4800">
                <a:solidFill>
                  <a:srgbClr val="EBEBEB"/>
                </a:solidFill>
              </a:rPr>
              <a:t>Sara Bratt</a:t>
            </a:r>
            <a:br>
              <a:rPr lang="en-US" sz="4800">
                <a:solidFill>
                  <a:srgbClr val="EBEBEB"/>
                </a:solidFill>
              </a:rPr>
            </a:br>
            <a:r>
              <a:rPr lang="en-US" sz="4800">
                <a:solidFill>
                  <a:srgbClr val="EBEBEB"/>
                </a:solidFill>
              </a:rPr>
              <a:t>7 Augusti</a:t>
            </a:r>
            <a:endParaRPr lang="en-US" sz="4800" dirty="0">
              <a:solidFill>
                <a:srgbClr val="EBEBEB"/>
              </a:solidFill>
            </a:endParaRPr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gräs, utomhus, blomma, sitter&#10;&#10;Automatiskt genererad beskrivning">
            <a:extLst>
              <a:ext uri="{FF2B5EF4-FFF2-40B4-BE49-F238E27FC236}">
                <a16:creationId xmlns:a16="http://schemas.microsoft.com/office/drawing/2014/main" id="{39866EB7-4A79-435F-AC01-CBE3DD1807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r="20879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" name="Rectangle 25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9431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lomma, utomhus, växt, trädgård&#10;&#10;Automatiskt genererad beskrivning">
            <a:extLst>
              <a:ext uri="{FF2B5EF4-FFF2-40B4-BE49-F238E27FC236}">
                <a16:creationId xmlns:a16="http://schemas.microsoft.com/office/drawing/2014/main" id="{DA988532-15FB-4C10-B3BE-0724B71D1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56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32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gräs, utomhus, träd, park&#10;&#10;Automatiskt genererad beskrivning">
            <a:extLst>
              <a:ext uri="{FF2B5EF4-FFF2-40B4-BE49-F238E27FC236}">
                <a16:creationId xmlns:a16="http://schemas.microsoft.com/office/drawing/2014/main" id="{4FC14EAC-B537-4F8B-A9DE-DAF5C3EF0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r="-1" b="4026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15C0870-1712-458C-97BE-0D154DF8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rgbClr val="EBEBEB"/>
                </a:solidFill>
              </a:rPr>
              <a:t>DEN STORA TRÄDGÅRDSFESTEN</a:t>
            </a:r>
            <a:br>
              <a:rPr lang="en-US" sz="4800" dirty="0">
                <a:solidFill>
                  <a:srgbClr val="EBEBEB"/>
                </a:solidFill>
              </a:rPr>
            </a:br>
            <a:r>
              <a:rPr lang="en-US" sz="4800" dirty="0">
                <a:solidFill>
                  <a:srgbClr val="EBEBEB"/>
                </a:solidFill>
              </a:rPr>
              <a:t>23-25 AUGUSTI</a:t>
            </a:r>
          </a:p>
        </p:txBody>
      </p:sp>
    </p:spTree>
    <p:extLst>
      <p:ext uri="{BB962C8B-B14F-4D97-AF65-F5344CB8AC3E}">
        <p14:creationId xmlns:p14="http://schemas.microsoft.com/office/powerpoint/2010/main" val="2053660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ord, bor, vit&#10;&#10;Automatiskt genererad beskrivning">
            <a:extLst>
              <a:ext uri="{FF2B5EF4-FFF2-40B4-BE49-F238E27FC236}">
                <a16:creationId xmlns:a16="http://schemas.microsoft.com/office/drawing/2014/main" id="{C10AFB02-26D1-46E0-88D3-4BB3AC17B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4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Bildobjekt 8" descr="En bild som visar gräs, utomhus, fält, stängsel&#10;&#10;Automatiskt genererad beskrivning">
            <a:extLst>
              <a:ext uri="{FF2B5EF4-FFF2-40B4-BE49-F238E27FC236}">
                <a16:creationId xmlns:a16="http://schemas.microsoft.com/office/drawing/2014/main" id="{75F59414-64A9-4285-992D-E76EB2AF73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6" b="1469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Bildobjekt 4" descr="En bild som visar man, stående, kvinna, personer&#10;&#10;Automatiskt genererad beskrivning">
            <a:extLst>
              <a:ext uri="{FF2B5EF4-FFF2-40B4-BE49-F238E27FC236}">
                <a16:creationId xmlns:a16="http://schemas.microsoft.com/office/drawing/2014/main" id="{4061AE8A-61D7-4C59-967F-75149DE60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1448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0404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bord, grupp, personer&#10;&#10;Automatiskt genererad beskrivning">
            <a:extLst>
              <a:ext uri="{FF2B5EF4-FFF2-40B4-BE49-F238E27FC236}">
                <a16:creationId xmlns:a16="http://schemas.microsoft.com/office/drawing/2014/main" id="{A155E314-DA6C-4281-84C7-360DE9C5E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 descr="En bild som visar utomhus, person, stående, man&#10;&#10;Automatiskt genererad beskrivning">
            <a:extLst>
              <a:ext uri="{FF2B5EF4-FFF2-40B4-BE49-F238E27FC236}">
                <a16:creationId xmlns:a16="http://schemas.microsoft.com/office/drawing/2014/main" id="{1F217989-1D2E-40B3-BFD7-C03B2090E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6465"/>
          <a:stretch/>
        </p:blipFill>
        <p:spPr>
          <a:xfrm>
            <a:off x="426720" y="558800"/>
            <a:ext cx="2824479" cy="1849121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9563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ED757C-CFFB-4AAC-B2A5-D3B2C0484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EBEBEB"/>
                </a:solidFill>
              </a:rPr>
              <a:t>217 Medlemmar</a:t>
            </a:r>
            <a:br>
              <a:rPr lang="en-US" sz="4100">
                <a:solidFill>
                  <a:srgbClr val="EBEBEB"/>
                </a:solidFill>
              </a:rPr>
            </a:br>
            <a:r>
              <a:rPr lang="en-US" sz="4100">
                <a:solidFill>
                  <a:srgbClr val="EBEBEB"/>
                </a:solidFill>
              </a:rPr>
              <a:t>Ca 40 aktiva Funktionärer</a:t>
            </a:r>
          </a:p>
        </p:txBody>
      </p:sp>
      <p:pic>
        <p:nvPicPr>
          <p:cNvPr id="4" name="Bildobjekt 3" descr="En bild som visar bord, inomhus, person, fönster&#10;&#10;Automatiskt genererad beskrivning">
            <a:extLst>
              <a:ext uri="{FF2B5EF4-FFF2-40B4-BE49-F238E27FC236}">
                <a16:creationId xmlns:a16="http://schemas.microsoft.com/office/drawing/2014/main" id="{641ABAA5-C1E3-41CA-83F6-46476ACFA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21921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7095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utomhus, bord, man&#10;&#10;Automatiskt genererad beskrivning">
            <a:extLst>
              <a:ext uri="{FF2B5EF4-FFF2-40B4-BE49-F238E27FC236}">
                <a16:creationId xmlns:a16="http://schemas.microsoft.com/office/drawing/2014/main" id="{6C466C77-7F88-4098-A5FC-972AC6D90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r="-3" b="424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5" name="Bildobjekt 4" descr="En bild som visar utomhus, person, personer, paraply&#10;&#10;Automatiskt genererad beskrivning">
            <a:extLst>
              <a:ext uri="{FF2B5EF4-FFF2-40B4-BE49-F238E27FC236}">
                <a16:creationId xmlns:a16="http://schemas.microsoft.com/office/drawing/2014/main" id="{57E52E44-00EE-4288-B378-0F9A5E536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-3" b="1532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3" name="Bildobjekt 2" descr="En bild som visar person, bord, utomhus, tårta&#10;&#10;Automatiskt genererad beskrivning">
            <a:extLst>
              <a:ext uri="{FF2B5EF4-FFF2-40B4-BE49-F238E27FC236}">
                <a16:creationId xmlns:a16="http://schemas.microsoft.com/office/drawing/2014/main" id="{8FDBFC5B-1F59-4829-B70B-A8959187BD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5" r="22194" b="-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2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utomhus, har på sig, sitter, man&#10;&#10;Automatiskt genererad beskrivning">
            <a:extLst>
              <a:ext uri="{FF2B5EF4-FFF2-40B4-BE49-F238E27FC236}">
                <a16:creationId xmlns:a16="http://schemas.microsoft.com/office/drawing/2014/main" id="{BA305279-FEC1-4989-BF4C-93E228C68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3" b="2"/>
          <a:stretch/>
        </p:blipFill>
        <p:spPr>
          <a:xfrm rot="5400000">
            <a:off x="-138175" y="1425109"/>
            <a:ext cx="5571066" cy="4007782"/>
          </a:xfrm>
          <a:prstGeom prst="rect">
            <a:avLst/>
          </a:prstGeom>
        </p:spPr>
      </p:pic>
      <p:pic>
        <p:nvPicPr>
          <p:cNvPr id="5" name="Bildobjekt 4" descr="En bild som visar mat, bord, person, tårta&#10;&#10;Automatiskt genererad beskrivning">
            <a:extLst>
              <a:ext uri="{FF2B5EF4-FFF2-40B4-BE49-F238E27FC236}">
                <a16:creationId xmlns:a16="http://schemas.microsoft.com/office/drawing/2014/main" id="{0B3F1E16-C50E-4F54-BD10-EA1B059A6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r="9142" b="-1"/>
          <a:stretch/>
        </p:blipFill>
        <p:spPr>
          <a:xfrm>
            <a:off x="4972983" y="643467"/>
            <a:ext cx="65755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87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person, inomhus, bord, man&#10;&#10;Automatiskt genererad beskrivning">
            <a:extLst>
              <a:ext uri="{FF2B5EF4-FFF2-40B4-BE49-F238E27FC236}">
                <a16:creationId xmlns:a16="http://schemas.microsoft.com/office/drawing/2014/main" id="{D59D853C-ECBC-4497-B642-F9EC53DEE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9" r="-2" b="11356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7" name="Bildobjekt 16" descr="En bild som visar gräs, utomhus, person, tält&#10;&#10;Automatiskt genererad beskrivning">
            <a:extLst>
              <a:ext uri="{FF2B5EF4-FFF2-40B4-BE49-F238E27FC236}">
                <a16:creationId xmlns:a16="http://schemas.microsoft.com/office/drawing/2014/main" id="{94EABE9E-CD37-4F3C-934F-91738E4A9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Bildobjekt 6" descr="En bild som visar stående, bord, man, byggnad&#10;&#10;Automatiskt genererad beskrivning">
            <a:extLst>
              <a:ext uri="{FF2B5EF4-FFF2-40B4-BE49-F238E27FC236}">
                <a16:creationId xmlns:a16="http://schemas.microsoft.com/office/drawing/2014/main" id="{053FD7BE-3EC6-48A9-A782-11CA773EC1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r="995" b="-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Bildobjekt 8" descr="En bild som visar person, tårta, bord, inomhus&#10;&#10;Automatiskt genererad beskrivning">
            <a:extLst>
              <a:ext uri="{FF2B5EF4-FFF2-40B4-BE49-F238E27FC236}">
                <a16:creationId xmlns:a16="http://schemas.microsoft.com/office/drawing/2014/main" id="{58F27651-DA41-46AD-8B26-652B4AB775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 r="-2" b="8286"/>
          <a:stretch/>
        </p:blipFill>
        <p:spPr>
          <a:xfrm>
            <a:off x="20" y="3765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5576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, man, stående, kvinna&#10;&#10;Automatiskt genererad beskrivning">
            <a:extLst>
              <a:ext uri="{FF2B5EF4-FFF2-40B4-BE49-F238E27FC236}">
                <a16:creationId xmlns:a16="http://schemas.microsoft.com/office/drawing/2014/main" id="{D660815B-544F-4EAE-A854-01C4A1053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10437" b="-2"/>
          <a:stretch/>
        </p:blipFill>
        <p:spPr>
          <a:xfrm>
            <a:off x="7146819" y="1296312"/>
            <a:ext cx="4397481" cy="41519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Bildobjekt 6" descr="En bild som visar gräs, utomhus, person, framsida&#10;&#10;Automatiskt genererad beskrivning">
            <a:extLst>
              <a:ext uri="{FF2B5EF4-FFF2-40B4-BE49-F238E27FC236}">
                <a16:creationId xmlns:a16="http://schemas.microsoft.com/office/drawing/2014/main" id="{BA038282-146D-4E8A-9116-2560520CB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r="-1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311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575232-C3A0-4A50-8FB2-14AC8931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2" y="1454964"/>
            <a:ext cx="6261917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/>
              <a:t>Trivselträff 13 September</a:t>
            </a:r>
            <a:br>
              <a:rPr lang="en-US" sz="7200"/>
            </a:br>
            <a:r>
              <a:rPr lang="en-US" sz="7200"/>
              <a:t>Ellens Boktips</a:t>
            </a:r>
          </a:p>
        </p:txBody>
      </p:sp>
      <p:pic>
        <p:nvPicPr>
          <p:cNvPr id="4" name="Bildobjekt 3" descr="En bild som visar person, inomhus, bord, håller&#10;&#10;Automatiskt genererad beskrivning">
            <a:extLst>
              <a:ext uri="{FF2B5EF4-FFF2-40B4-BE49-F238E27FC236}">
                <a16:creationId xmlns:a16="http://schemas.microsoft.com/office/drawing/2014/main" id="{1F7F4C9D-6D8D-45FA-B79C-78FD1B41E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7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77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CE09B2-598D-48B9-9A6F-89DB27CD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Trivselträff 12 September</a:t>
            </a:r>
            <a:br>
              <a:rPr lang="sv-SE" dirty="0"/>
            </a:br>
            <a:r>
              <a:rPr lang="sv-SE" dirty="0"/>
              <a:t>Ellens Boktips</a:t>
            </a:r>
          </a:p>
        </p:txBody>
      </p:sp>
      <p:pic>
        <p:nvPicPr>
          <p:cNvPr id="6" name="Bildobjekt 5" descr="En bild som visar bord, person, sitter, personer&#10;&#10;Automatiskt genererad beskrivning">
            <a:extLst>
              <a:ext uri="{FF2B5EF4-FFF2-40B4-BE49-F238E27FC236}">
                <a16:creationId xmlns:a16="http://schemas.microsoft.com/office/drawing/2014/main" id="{D4D7F787-DFCF-4815-A245-44A1E18CB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3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bord, grupp, sitter&#10;&#10;Automatiskt genererad beskrivning">
            <a:extLst>
              <a:ext uri="{FF2B5EF4-FFF2-40B4-BE49-F238E27FC236}">
                <a16:creationId xmlns:a16="http://schemas.microsoft.com/office/drawing/2014/main" id="{E6C10D02-13B2-4678-8BFE-CE2986B0D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9" b="209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25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bord, sitter, inomhus&#10;&#10;Automatiskt genererad beskrivning">
            <a:extLst>
              <a:ext uri="{FF2B5EF4-FFF2-40B4-BE49-F238E27FC236}">
                <a16:creationId xmlns:a16="http://schemas.microsoft.com/office/drawing/2014/main" id="{AF5DB002-0CAB-47AA-B04A-B877F33D6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20310"/>
            <a:ext cx="12191980" cy="6857990"/>
          </a:xfrm>
          <a:prstGeom prst="rect">
            <a:avLst/>
          </a:prstGeom>
        </p:spPr>
      </p:pic>
      <p:pic>
        <p:nvPicPr>
          <p:cNvPr id="5" name="Bildobjekt 4" descr="En bild som visar person, bord, fönster, sitter&#10;&#10;Automatiskt genererad beskrivning">
            <a:extLst>
              <a:ext uri="{FF2B5EF4-FFF2-40B4-BE49-F238E27FC236}">
                <a16:creationId xmlns:a16="http://schemas.microsoft.com/office/drawing/2014/main" id="{404F4E50-D60D-40FC-A383-A843A6DDE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r="-1" b="-1"/>
          <a:stretch/>
        </p:blipFill>
        <p:spPr>
          <a:xfrm>
            <a:off x="3539171" y="3674031"/>
            <a:ext cx="5432109" cy="3270122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13798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banan, blomma, växt, bord&#10;&#10;Automatiskt genererad beskrivning">
            <a:extLst>
              <a:ext uri="{FF2B5EF4-FFF2-40B4-BE49-F238E27FC236}">
                <a16:creationId xmlns:a16="http://schemas.microsoft.com/office/drawing/2014/main" id="{380FFA3A-D948-4731-A936-312B27F53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r="-1" b="34867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7DE1725-0509-4ADA-A1B4-F6E6BB42E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solidFill>
                  <a:srgbClr val="EBEBEB"/>
                </a:solidFill>
              </a:rPr>
              <a:t>Höstdag</a:t>
            </a:r>
            <a:r>
              <a:rPr lang="en-US" sz="4400" dirty="0">
                <a:solidFill>
                  <a:srgbClr val="EBEBEB"/>
                </a:solidFill>
              </a:rPr>
              <a:t> – </a:t>
            </a:r>
            <a:r>
              <a:rPr lang="en-US" sz="4400" dirty="0" err="1">
                <a:solidFill>
                  <a:srgbClr val="EBEBEB"/>
                </a:solidFill>
              </a:rPr>
              <a:t>Dahliadag</a:t>
            </a:r>
            <a:br>
              <a:rPr lang="en-US" sz="4400" dirty="0">
                <a:solidFill>
                  <a:srgbClr val="EBEBEB"/>
                </a:solidFill>
              </a:rPr>
            </a:br>
            <a:r>
              <a:rPr lang="en-US" sz="4400" dirty="0">
                <a:solidFill>
                  <a:srgbClr val="EBEBEB"/>
                </a:solidFill>
              </a:rPr>
              <a:t>22 September</a:t>
            </a:r>
          </a:p>
        </p:txBody>
      </p:sp>
    </p:spTree>
    <p:extLst>
      <p:ext uri="{BB962C8B-B14F-4D97-AF65-F5344CB8AC3E}">
        <p14:creationId xmlns:p14="http://schemas.microsoft.com/office/powerpoint/2010/main" val="2391307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vatten, gräs, spår&#10;&#10;Automatiskt genererad beskrivning">
            <a:extLst>
              <a:ext uri="{FF2B5EF4-FFF2-40B4-BE49-F238E27FC236}">
                <a16:creationId xmlns:a16="http://schemas.microsoft.com/office/drawing/2014/main" id="{2B6AE17D-3B47-469A-B763-5528B9D0A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9" r="5711" b="-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3" name="Bildobjekt 2" descr="En bild som visar växt, blomma, sitter, rosa&#10;&#10;Automatiskt genererad beskrivning">
            <a:extLst>
              <a:ext uri="{FF2B5EF4-FFF2-40B4-BE49-F238E27FC236}">
                <a16:creationId xmlns:a16="http://schemas.microsoft.com/office/drawing/2014/main" id="{D0F069B8-BD64-4CC3-8F2C-A95D93461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0" r="19041" b="-1"/>
          <a:stretch/>
        </p:blipFill>
        <p:spPr>
          <a:xfrm>
            <a:off x="6256867" y="643467"/>
            <a:ext cx="5291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2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bord, inomhus, person, sitter&#10;&#10;Automatiskt genererad beskrivning">
            <a:extLst>
              <a:ext uri="{FF2B5EF4-FFF2-40B4-BE49-F238E27FC236}">
                <a16:creationId xmlns:a16="http://schemas.microsoft.com/office/drawing/2014/main" id="{E626A4E4-31AB-4BA3-B160-314C17C09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7" r="-1" b="4938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7A26A82-D600-4F96-8A9D-42F23E8F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dirty="0">
                <a:solidFill>
                  <a:srgbClr val="EBEBEB"/>
                </a:solidFill>
              </a:rPr>
              <a:t>ÅRSMÖTET 2019</a:t>
            </a:r>
          </a:p>
        </p:txBody>
      </p:sp>
    </p:spTree>
    <p:extLst>
      <p:ext uri="{BB962C8B-B14F-4D97-AF65-F5344CB8AC3E}">
        <p14:creationId xmlns:p14="http://schemas.microsoft.com/office/powerpoint/2010/main" val="11540422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gräs, utomhus, person, bord&#10;&#10;Automatiskt genererad beskrivning">
            <a:extLst>
              <a:ext uri="{FF2B5EF4-FFF2-40B4-BE49-F238E27FC236}">
                <a16:creationId xmlns:a16="http://schemas.microsoft.com/office/drawing/2014/main" id="{291C49D8-CFF5-433C-B852-D35C6B9E6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r="14036" b="-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13" name="Bildobjekt 12" descr="En bild som visar gräs, utomhus, person, stående&#10;&#10;Automatiskt genererad beskrivning">
            <a:extLst>
              <a:ext uri="{FF2B5EF4-FFF2-40B4-BE49-F238E27FC236}">
                <a16:creationId xmlns:a16="http://schemas.microsoft.com/office/drawing/2014/main" id="{86004507-95FB-49FD-AF55-B87FB7483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 r="21858" b="-1"/>
          <a:stretch/>
        </p:blipFill>
        <p:spPr>
          <a:xfrm>
            <a:off x="6256867" y="643467"/>
            <a:ext cx="52916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00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lomma, växt, bord, vas&#10;&#10;Automatiskt genererad beskrivning">
            <a:extLst>
              <a:ext uri="{FF2B5EF4-FFF2-40B4-BE49-F238E27FC236}">
                <a16:creationId xmlns:a16="http://schemas.microsoft.com/office/drawing/2014/main" id="{219BE9F0-9ED3-4CE8-AB50-3708D42B1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1" b="1"/>
          <a:stretch/>
        </p:blipFill>
        <p:spPr>
          <a:xfrm>
            <a:off x="6092952" y="10"/>
            <a:ext cx="6099048" cy="6867134"/>
          </a:xfrm>
          <a:prstGeom prst="rect">
            <a:avLst/>
          </a:prstGeom>
        </p:spPr>
      </p:pic>
      <p:pic>
        <p:nvPicPr>
          <p:cNvPr id="13" name="Bildobjekt 12" descr="En bild som visar person, utomhus, bord, gräs&#10;&#10;Automatiskt genererad beskrivning">
            <a:extLst>
              <a:ext uri="{FF2B5EF4-FFF2-40B4-BE49-F238E27FC236}">
                <a16:creationId xmlns:a16="http://schemas.microsoft.com/office/drawing/2014/main" id="{7F30DAE0-E181-4FFE-A907-993B0D409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r="9449" b="-2"/>
          <a:stretch/>
        </p:blipFill>
        <p:spPr>
          <a:xfrm>
            <a:off x="20" y="10"/>
            <a:ext cx="6099028" cy="68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07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utomhus, gräs, barn&#10;&#10;Automatiskt genererad beskrivning">
            <a:extLst>
              <a:ext uri="{FF2B5EF4-FFF2-40B4-BE49-F238E27FC236}">
                <a16:creationId xmlns:a16="http://schemas.microsoft.com/office/drawing/2014/main" id="{BCB9F2D8-C991-4EC6-AF92-000D52B32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9317" b="-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5" name="Bildobjekt 4" descr="En bild som visar utomhus, gräs, man, håller&#10;&#10;Automatiskt genererad beskrivning">
            <a:extLst>
              <a:ext uri="{FF2B5EF4-FFF2-40B4-BE49-F238E27FC236}">
                <a16:creationId xmlns:a16="http://schemas.microsoft.com/office/drawing/2014/main" id="{41C02BA3-E7CE-4138-8736-E7A80545A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1" b="1"/>
          <a:stretch/>
        </p:blipFill>
        <p:spPr>
          <a:xfrm rot="5400000">
            <a:off x="6117166" y="783167"/>
            <a:ext cx="5571066" cy="52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79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, utomhus, person, fält&#10;&#10;Automatiskt genererad beskrivning">
            <a:extLst>
              <a:ext uri="{FF2B5EF4-FFF2-40B4-BE49-F238E27FC236}">
                <a16:creationId xmlns:a16="http://schemas.microsoft.com/office/drawing/2014/main" id="{CD33F002-2D9B-4551-8E5E-2CDCF9A1C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r="29012" b="-1"/>
          <a:stretch/>
        </p:blipFill>
        <p:spPr>
          <a:xfrm>
            <a:off x="643467" y="643467"/>
            <a:ext cx="4007782" cy="5571066"/>
          </a:xfrm>
          <a:prstGeom prst="rect">
            <a:avLst/>
          </a:prstGeom>
        </p:spPr>
      </p:pic>
      <p:pic>
        <p:nvPicPr>
          <p:cNvPr id="3" name="Bildobjekt 2" descr="En bild som visar person, utomhus, stående, håller&#10;&#10;Automatiskt genererad beskrivning">
            <a:extLst>
              <a:ext uri="{FF2B5EF4-FFF2-40B4-BE49-F238E27FC236}">
                <a16:creationId xmlns:a16="http://schemas.microsoft.com/office/drawing/2014/main" id="{8D74F3E9-D6FF-460C-8FB2-4DA3383EE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8928"/>
          <a:stretch/>
        </p:blipFill>
        <p:spPr>
          <a:xfrm>
            <a:off x="4972983" y="643467"/>
            <a:ext cx="65755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93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, utomhus, person, fält&#10;&#10;Automatiskt genererad beskrivning">
            <a:extLst>
              <a:ext uri="{FF2B5EF4-FFF2-40B4-BE49-F238E27FC236}">
                <a16:creationId xmlns:a16="http://schemas.microsoft.com/office/drawing/2014/main" id="{60EDF8F0-1278-42E5-8F4A-31CA326B0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r="3680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Bildobjekt 2" descr="En bild som visar utomhus, gräs, person, stående&#10;&#10;Automatiskt genererad beskrivning">
            <a:extLst>
              <a:ext uri="{FF2B5EF4-FFF2-40B4-BE49-F238E27FC236}">
                <a16:creationId xmlns:a16="http://schemas.microsoft.com/office/drawing/2014/main" id="{1984C525-D252-4EB4-B771-3C1D30A7B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r="8412" b="-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Bildobjekt 6" descr="En bild som visar utomhus, gräs, person, personer&#10;&#10;Automatiskt genererad beskrivning">
            <a:extLst>
              <a:ext uri="{FF2B5EF4-FFF2-40B4-BE49-F238E27FC236}">
                <a16:creationId xmlns:a16="http://schemas.microsoft.com/office/drawing/2014/main" id="{778AC967-640D-4378-9552-11B9059387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7107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1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lomma, utomhus, gräs, bord&#10;&#10;Automatiskt genererad beskrivning">
            <a:extLst>
              <a:ext uri="{FF2B5EF4-FFF2-40B4-BE49-F238E27FC236}">
                <a16:creationId xmlns:a16="http://schemas.microsoft.com/office/drawing/2014/main" id="{BAE39364-E061-411A-8C88-88B74BAC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3" b="445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84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vatten, grupp, bär, stående&#10;&#10;Automatiskt genererad beskrivning">
            <a:extLst>
              <a:ext uri="{FF2B5EF4-FFF2-40B4-BE49-F238E27FC236}">
                <a16:creationId xmlns:a16="http://schemas.microsoft.com/office/drawing/2014/main" id="{F91BA71D-4D84-4469-86E8-0F070328D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2" r="1" b="13943"/>
          <a:stretch/>
        </p:blipFill>
        <p:spPr>
          <a:xfrm rot="10800000"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65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7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5" name="Picture 39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7" name="Oval 41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8" name="Picture 43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9" name="Picture 45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0" name="Rectangle 47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49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13CFA93-BE53-4044-BDB3-EFAEF504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”Soppan”</a:t>
            </a:r>
            <a:b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3.e Oktober</a:t>
            </a:r>
          </a:p>
        </p:txBody>
      </p:sp>
      <p:sp>
        <p:nvSpPr>
          <p:cNvPr id="52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Bildobjekt 3" descr="En bild som visar bord, person, inomhus, fönster&#10;&#10;Automatiskt genererad beskrivning">
            <a:extLst>
              <a:ext uri="{FF2B5EF4-FFF2-40B4-BE49-F238E27FC236}">
                <a16:creationId xmlns:a16="http://schemas.microsoft.com/office/drawing/2014/main" id="{FF440D4D-268D-4AF3-B09B-420C992CD1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r="21851"/>
          <a:stretch/>
        </p:blipFill>
        <p:spPr>
          <a:xfrm>
            <a:off x="643854" y="657866"/>
            <a:ext cx="6270662" cy="55418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1712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CE4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person, bord, personer, grupp&#10;&#10;Automatiskt genererad beskrivning">
            <a:extLst>
              <a:ext uri="{FF2B5EF4-FFF2-40B4-BE49-F238E27FC236}">
                <a16:creationId xmlns:a16="http://schemas.microsoft.com/office/drawing/2014/main" id="{0D198379-7749-4AFF-8956-DD56B4ABC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r="1" b="872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88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man, håller, bord&#10;&#10;Automatiskt genererad beskrivning">
            <a:extLst>
              <a:ext uri="{FF2B5EF4-FFF2-40B4-BE49-F238E27FC236}">
                <a16:creationId xmlns:a16="http://schemas.microsoft.com/office/drawing/2014/main" id="{A8D96FED-89AD-4091-87CD-FCD9761A8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910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EEA7499-AB5A-4D53-B409-5527EA54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Ljusstämning 31/10- 3/11</a:t>
            </a:r>
          </a:p>
        </p:txBody>
      </p:sp>
    </p:spTree>
    <p:extLst>
      <p:ext uri="{BB962C8B-B14F-4D97-AF65-F5344CB8AC3E}">
        <p14:creationId xmlns:p14="http://schemas.microsoft.com/office/powerpoint/2010/main" val="178955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2C2DA6-B9E2-4AAC-A876-0B9472BC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233" y="1447800"/>
            <a:ext cx="437437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/>
              <a:t>Årsmötet 2019</a:t>
            </a:r>
          </a:p>
        </p:txBody>
      </p:sp>
      <p:pic>
        <p:nvPicPr>
          <p:cNvPr id="6" name="Bildobjekt 5" descr="En bild som visar inomhus, bord, person, stående&#10;&#10;Automatiskt genererad beskrivning">
            <a:extLst>
              <a:ext uri="{FF2B5EF4-FFF2-40B4-BE49-F238E27FC236}">
                <a16:creationId xmlns:a16="http://schemas.microsoft.com/office/drawing/2014/main" id="{D54EF657-32BD-49C0-A54B-7380E8FA1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238" b="14374"/>
          <a:stretch/>
        </p:blipFill>
        <p:spPr>
          <a:xfrm>
            <a:off x="1932147" y="965141"/>
            <a:ext cx="1724219" cy="2368484"/>
          </a:xfrm>
          <a:prstGeom prst="rect">
            <a:avLst/>
          </a:prstGeom>
          <a:effectLst/>
        </p:spPr>
      </p:pic>
      <p:pic>
        <p:nvPicPr>
          <p:cNvPr id="8" name="Bildobjekt 7" descr="En bild som visar inomhus, person, sitter, kvinna&#10;&#10;Automatiskt genererad beskrivning">
            <a:extLst>
              <a:ext uri="{FF2B5EF4-FFF2-40B4-BE49-F238E27FC236}">
                <a16:creationId xmlns:a16="http://schemas.microsoft.com/office/drawing/2014/main" id="{CD811534-E074-44D2-AA21-4655907A1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4" y="3529567"/>
            <a:ext cx="3541005" cy="23684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0934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C10B99-9EF4-4D7F-8F2A-FF90F4DDA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utrustning, framsida, man, stående&#10;&#10;Automatiskt genererad beskrivning">
            <a:extLst>
              <a:ext uri="{FF2B5EF4-FFF2-40B4-BE49-F238E27FC236}">
                <a16:creationId xmlns:a16="http://schemas.microsoft.com/office/drawing/2014/main" id="{C44841DA-FCBB-4B28-B574-441F0FF88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40" b="1"/>
          <a:stretch/>
        </p:blipFill>
        <p:spPr>
          <a:xfrm rot="5400000">
            <a:off x="503766" y="783166"/>
            <a:ext cx="5571066" cy="5291667"/>
          </a:xfrm>
          <a:prstGeom prst="rect">
            <a:avLst/>
          </a:prstGeom>
        </p:spPr>
      </p:pic>
      <p:pic>
        <p:nvPicPr>
          <p:cNvPr id="5" name="Bildobjekt 4" descr="En bild som visar ljus, djur&#10;&#10;Automatiskt genererad beskrivning">
            <a:extLst>
              <a:ext uri="{FF2B5EF4-FFF2-40B4-BE49-F238E27FC236}">
                <a16:creationId xmlns:a16="http://schemas.microsoft.com/office/drawing/2014/main" id="{B97030A1-75EE-42EE-BE93-3B947D9564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40" b="1"/>
          <a:stretch/>
        </p:blipFill>
        <p:spPr>
          <a:xfrm rot="5400000">
            <a:off x="6117166" y="783167"/>
            <a:ext cx="5571066" cy="52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59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utomhus, byggnad, ljus, natt&#10;&#10;Automatiskt genererad beskrivning">
            <a:extLst>
              <a:ext uri="{FF2B5EF4-FFF2-40B4-BE49-F238E27FC236}">
                <a16:creationId xmlns:a16="http://schemas.microsoft.com/office/drawing/2014/main" id="{2EE72638-8B9E-4775-A2AA-CF60A0B76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14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natt, sitter, mörk, gata&#10;&#10;Automatiskt genererad beskrivning">
            <a:extLst>
              <a:ext uri="{FF2B5EF4-FFF2-40B4-BE49-F238E27FC236}">
                <a16:creationId xmlns:a16="http://schemas.microsoft.com/office/drawing/2014/main" id="{3387B918-55CF-458C-8D64-9A7E94EDE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b="18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957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skog, röd, solnedgång&#10;&#10;Automatiskt genererad beskrivning">
            <a:extLst>
              <a:ext uri="{FF2B5EF4-FFF2-40B4-BE49-F238E27FC236}">
                <a16:creationId xmlns:a16="http://schemas.microsoft.com/office/drawing/2014/main" id="{598AD0EE-CEE5-4C00-A4C1-C287379F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r="64703" b="-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589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utomhus, liten, barn&#10;&#10;Automatiskt genererad beskrivning">
            <a:extLst>
              <a:ext uri="{FF2B5EF4-FFF2-40B4-BE49-F238E27FC236}">
                <a16:creationId xmlns:a16="http://schemas.microsoft.com/office/drawing/2014/main" id="{F54735B5-E7CB-4106-ABE0-EF9B0763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r="188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06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D75603-7A96-467E-9205-8BB544C9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Höstvandring</a:t>
            </a:r>
            <a:r>
              <a:rPr lang="sv-SE" dirty="0"/>
              <a:t> Exotiska träd</a:t>
            </a:r>
            <a:br>
              <a:rPr lang="sv-SE" dirty="0"/>
            </a:br>
            <a:r>
              <a:rPr lang="sv-SE" dirty="0"/>
              <a:t>9 oktober</a:t>
            </a:r>
          </a:p>
        </p:txBody>
      </p:sp>
    </p:spTree>
    <p:extLst>
      <p:ext uri="{BB962C8B-B14F-4D97-AF65-F5344CB8AC3E}">
        <p14:creationId xmlns:p14="http://schemas.microsoft.com/office/powerpoint/2010/main" val="18616942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42E4F5-99AD-4352-9CC9-E135E2C5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2" y="1454964"/>
            <a:ext cx="6261917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dirty="0"/>
              <a:t>SLOTTSVÄRDAR</a:t>
            </a:r>
            <a:br>
              <a:rPr lang="en-US" sz="6100" dirty="0"/>
            </a:br>
            <a:r>
              <a:rPr lang="en-US" sz="6100" dirty="0"/>
              <a:t>30 </a:t>
            </a:r>
            <a:r>
              <a:rPr lang="en-US" sz="6100" dirty="0" err="1"/>
              <a:t>Tillfällen</a:t>
            </a:r>
            <a:endParaRPr lang="en-US" sz="6100" dirty="0"/>
          </a:p>
        </p:txBody>
      </p:sp>
      <p:pic>
        <p:nvPicPr>
          <p:cNvPr id="4" name="Bildobjekt 3" descr="En bild som visar person, utomhus, man, stående&#10;&#10;Automatiskt genererad beskrivning">
            <a:extLst>
              <a:ext uri="{FF2B5EF4-FFF2-40B4-BE49-F238E27FC236}">
                <a16:creationId xmlns:a16="http://schemas.microsoft.com/office/drawing/2014/main" id="{440723D1-B3BA-4341-8C1F-F348E6FA3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658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02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BF97F9-E492-4221-B31F-434CB64A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ENTRÉVÄRDAR  12 TILLFÄLLEN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76457B5-4F88-4563-BCB4-EE9C8564A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DAHLIAHELG</a:t>
            </a:r>
          </a:p>
        </p:txBody>
      </p:sp>
      <p:pic>
        <p:nvPicPr>
          <p:cNvPr id="8" name="Platshållare för innehåll 7" descr="En bild som visar utomhus, gräs, blomma, växt&#10;&#10;Automatiskt genererad beskrivning">
            <a:extLst>
              <a:ext uri="{FF2B5EF4-FFF2-40B4-BE49-F238E27FC236}">
                <a16:creationId xmlns:a16="http://schemas.microsoft.com/office/drawing/2014/main" id="{DCA5EDCB-575B-41D8-A9D9-1F97171C16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737049"/>
            <a:ext cx="4395787" cy="3296840"/>
          </a:xfr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382F2D9-F9A1-411D-9D01-85930FBD6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SOFIERO CLASSIC</a:t>
            </a:r>
          </a:p>
        </p:txBody>
      </p:sp>
      <p:pic>
        <p:nvPicPr>
          <p:cNvPr id="14" name="Platshållare för innehåll 13" descr="En bild som visar utomhus, väg, lastbil, gräs&#10;&#10;Automatiskt genererad beskrivning">
            <a:extLst>
              <a:ext uri="{FF2B5EF4-FFF2-40B4-BE49-F238E27FC236}">
                <a16:creationId xmlns:a16="http://schemas.microsoft.com/office/drawing/2014/main" id="{5BA3F31F-90D6-4CEF-BCE0-12C05646121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501841"/>
            <a:ext cx="3787308" cy="3737034"/>
          </a:xfrm>
        </p:spPr>
      </p:pic>
      <p:pic>
        <p:nvPicPr>
          <p:cNvPr id="6" name="Bildobjekt 5" descr="En bild som visar utomhus, person, personer, bord&#10;&#10;Automatiskt genererad beskrivning">
            <a:extLst>
              <a:ext uri="{FF2B5EF4-FFF2-40B4-BE49-F238E27FC236}">
                <a16:creationId xmlns:a16="http://schemas.microsoft.com/office/drawing/2014/main" id="{576846EA-7908-4F1F-B377-DCC36F08D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79" y="1016000"/>
            <a:ext cx="361759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40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05F14F-2B36-46BF-9694-99A05B88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ENTRÉVÄRDAR 12 Tillfällen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AD32441-D6A7-4D32-A6C5-A4CBB2817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81" y="1958341"/>
            <a:ext cx="2946866" cy="576262"/>
          </a:xfrm>
        </p:spPr>
        <p:txBody>
          <a:bodyPr/>
          <a:lstStyle/>
          <a:p>
            <a:r>
              <a:rPr lang="sv-SE" sz="2000" dirty="0"/>
              <a:t>Rhododendronhelg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E670337-C8CF-4505-B38A-E9A5D60BD56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29B111-0F39-4D51-91D9-B42CF471B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Sofiero Classic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5E80B88-38C1-473A-A246-89F9B68A61A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881225" y="2324509"/>
            <a:ext cx="3082035" cy="8311877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086F0C0-9450-4771-BD8A-3111A53DC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Trädgårdsfest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E143ACF-87B4-4492-908B-1B68EF4A44B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1" name="Platshållare för innehåll 7" descr="En bild som visar utomhus, gräs, blomma, växt&#10;&#10;Automatiskt genererad beskrivning">
            <a:extLst>
              <a:ext uri="{FF2B5EF4-FFF2-40B4-BE49-F238E27FC236}">
                <a16:creationId xmlns:a16="http://schemas.microsoft.com/office/drawing/2014/main" id="{3A47672B-0CB3-4465-A8D8-4497F42C5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2" y="2721966"/>
            <a:ext cx="2665494" cy="3445153"/>
          </a:xfrm>
          <a:prstGeom prst="rect">
            <a:avLst/>
          </a:prstGeom>
        </p:spPr>
      </p:pic>
      <p:pic>
        <p:nvPicPr>
          <p:cNvPr id="12" name="Platshållare för innehåll 13" descr="En bild som visar utomhus, väg, lastbil, gräs&#10;&#10;Automatiskt genererad beskrivning">
            <a:extLst>
              <a:ext uri="{FF2B5EF4-FFF2-40B4-BE49-F238E27FC236}">
                <a16:creationId xmlns:a16="http://schemas.microsoft.com/office/drawing/2014/main" id="{49BEC8A4-7E04-4C01-B037-99D69EA859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16" y="2673012"/>
            <a:ext cx="3787308" cy="3737034"/>
          </a:xfrm>
        </p:spPr>
      </p:pic>
      <p:pic>
        <p:nvPicPr>
          <p:cNvPr id="13" name="Bildobjekt 12" descr="En bild som visar utomhus, person, personer, bord&#10;&#10;Automatiskt genererad beskrivning">
            <a:extLst>
              <a:ext uri="{FF2B5EF4-FFF2-40B4-BE49-F238E27FC236}">
                <a16:creationId xmlns:a16="http://schemas.microsoft.com/office/drawing/2014/main" id="{D1ADB261-EC4F-4044-81F0-61523F529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67" y="2721965"/>
            <a:ext cx="2708467" cy="2601875"/>
          </a:xfrm>
          <a:prstGeom prst="rect">
            <a:avLst/>
          </a:prstGeom>
        </p:spPr>
      </p:pic>
      <p:pic>
        <p:nvPicPr>
          <p:cNvPr id="14" name="Platshållare för innehåll 13" descr="En bild som visar utomhus, väg, lastbil, gräs&#10;&#10;Automatiskt genererad beskrivning">
            <a:extLst>
              <a:ext uri="{FF2B5EF4-FFF2-40B4-BE49-F238E27FC236}">
                <a16:creationId xmlns:a16="http://schemas.microsoft.com/office/drawing/2014/main" id="{15B8F23B-A14D-49A3-8973-6CBD49AACC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01" y="2997743"/>
            <a:ext cx="3004565" cy="3258595"/>
          </a:xfrm>
        </p:spPr>
      </p:pic>
      <p:pic>
        <p:nvPicPr>
          <p:cNvPr id="15" name="Platshållare för innehåll 13" descr="En bild som visar utomhus, väg, lastbil, gräs&#10;&#10;Automatiskt genererad beskrivning">
            <a:extLst>
              <a:ext uri="{FF2B5EF4-FFF2-40B4-BE49-F238E27FC236}">
                <a16:creationId xmlns:a16="http://schemas.microsoft.com/office/drawing/2014/main" id="{B2FC93C3-2E29-482B-AD11-2EA80DC7FF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22" y="2721965"/>
            <a:ext cx="2653581" cy="3445154"/>
          </a:xfrm>
        </p:spPr>
      </p:pic>
      <p:pic>
        <p:nvPicPr>
          <p:cNvPr id="2052" name="Picture 4" descr="Bildresultat för sofiero classic 2019">
            <a:extLst>
              <a:ext uri="{FF2B5EF4-FFF2-40B4-BE49-F238E27FC236}">
                <a16:creationId xmlns:a16="http://schemas.microsoft.com/office/drawing/2014/main" id="{D0D87B3A-A71D-49F6-BA12-AB4C1B13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88" y="2721966"/>
            <a:ext cx="3004688" cy="33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3311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7BD0306-60E0-45FE-834D-FDDC0FDB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err="1"/>
              <a:t>Jard</a:t>
            </a:r>
            <a:r>
              <a:rPr lang="en-US" sz="3800" dirty="0"/>
              <a:t> </a:t>
            </a:r>
            <a:r>
              <a:rPr lang="en-US" sz="3800" dirty="0" err="1"/>
              <a:t>Ögren</a:t>
            </a:r>
            <a:r>
              <a:rPr lang="en-US" sz="3800" dirty="0"/>
              <a:t>  5 </a:t>
            </a:r>
            <a:r>
              <a:rPr lang="en-US" sz="3800" dirty="0" err="1"/>
              <a:t>oktober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 err="1"/>
              <a:t>Grundare</a:t>
            </a:r>
            <a:r>
              <a:rPr lang="en-US" sz="3800" dirty="0"/>
              <a:t> av </a:t>
            </a:r>
            <a:r>
              <a:rPr lang="en-US" sz="3800" dirty="0" err="1"/>
              <a:t>Sofiero</a:t>
            </a:r>
            <a:r>
              <a:rPr lang="en-US" sz="3800" dirty="0"/>
              <a:t> </a:t>
            </a:r>
            <a:r>
              <a:rPr lang="en-US" sz="3800" dirty="0" err="1"/>
              <a:t>Vänner</a:t>
            </a:r>
            <a:r>
              <a:rPr lang="en-US" sz="3800" dirty="0"/>
              <a:t>  1999</a:t>
            </a:r>
          </a:p>
        </p:txBody>
      </p:sp>
      <p:pic>
        <p:nvPicPr>
          <p:cNvPr id="6" name="Bildobjekt 5" descr="En bild som visar person, man, inomhus, glasögon&#10;&#10;Automatiskt genererad beskrivning">
            <a:extLst>
              <a:ext uri="{FF2B5EF4-FFF2-40B4-BE49-F238E27FC236}">
                <a16:creationId xmlns:a16="http://schemas.microsoft.com/office/drawing/2014/main" id="{B1E75F73-29F8-49DD-8023-1B2919AA59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r="16969"/>
          <a:stretch/>
        </p:blipFill>
        <p:spPr>
          <a:xfrm>
            <a:off x="4746442" y="-396230"/>
            <a:ext cx="7557319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Bildobjekt 3" descr="En bild som visar ritning, klocka&#10;&#10;Automatiskt genererad beskrivning">
            <a:extLst>
              <a:ext uri="{FF2B5EF4-FFF2-40B4-BE49-F238E27FC236}">
                <a16:creationId xmlns:a16="http://schemas.microsoft.com/office/drawing/2014/main" id="{B629D304-174D-4DB7-90BB-42E38C044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65910" y="1386637"/>
            <a:ext cx="478049" cy="675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3B7E2F3-BB1A-42AF-B470-B1E8E384CADC}"/>
              </a:ext>
            </a:extLst>
          </p:cNvPr>
          <p:cNvSpPr txBox="1"/>
          <p:nvPr/>
        </p:nvSpPr>
        <p:spPr>
          <a:xfrm>
            <a:off x="9376806" y="6657945"/>
            <a:ext cx="281519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9" tooltip="https://da.wikipedia.org/wiki/Kristne_symbol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8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7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DB164B6-8B8C-45F1-9C02-3CB91743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542503"/>
            <a:ext cx="9184606" cy="11798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Styrelsen</a:t>
            </a:r>
          </a:p>
        </p:txBody>
      </p:sp>
      <p:pic>
        <p:nvPicPr>
          <p:cNvPr id="4" name="Bildobjekt 3" descr="En bild som visar bord, fönster, person, inomhus&#10;&#10;Automatiskt genererad beskrivning">
            <a:extLst>
              <a:ext uri="{FF2B5EF4-FFF2-40B4-BE49-F238E27FC236}">
                <a16:creationId xmlns:a16="http://schemas.microsoft.com/office/drawing/2014/main" id="{F943F660-054A-4A03-A47B-421C5F5053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4" r="-1" b="3365"/>
          <a:stretch/>
        </p:blipFill>
        <p:spPr>
          <a:xfrm>
            <a:off x="635458" y="640080"/>
            <a:ext cx="918606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1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5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77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DF15F-48C3-43FB-B358-4E1ADA290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Styrelsen</a:t>
            </a:r>
            <a:r>
              <a:rPr lang="en-US" sz="44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4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44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44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14</a:t>
            </a:r>
            <a:br>
              <a:rPr lang="en-US" sz="2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protokollförda</a:t>
            </a:r>
            <a:br>
              <a:rPr lang="en-US" sz="2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möten</a:t>
            </a:r>
            <a:endParaRPr lang="en-US" sz="2800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1" name="Platshållare för text 3">
            <a:extLst>
              <a:ext uri="{FF2B5EF4-FFF2-40B4-BE49-F238E27FC236}">
                <a16:creationId xmlns:a16="http://schemas.microsoft.com/office/drawing/2014/main" id="{18D4C7BD-D0DA-4D1A-927B-44C1FF8F0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5861" y="804671"/>
            <a:ext cx="6399930" cy="52486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400" cap="all" dirty="0" err="1"/>
              <a:t>Wiinni</a:t>
            </a:r>
            <a:r>
              <a:rPr lang="en-US" sz="2400" cap="all" dirty="0"/>
              <a:t> </a:t>
            </a:r>
            <a:r>
              <a:rPr lang="en-US" sz="2400" cap="all" dirty="0" err="1"/>
              <a:t>Fejne</a:t>
            </a:r>
            <a:r>
              <a:rPr lang="en-US" sz="2400" cap="all" dirty="0"/>
              <a:t> ordf</a:t>
            </a:r>
          </a:p>
          <a:p>
            <a:pPr>
              <a:buFont typeface="Wingdings 3" charset="2"/>
              <a:buChar char=""/>
            </a:pPr>
            <a:r>
              <a:rPr lang="en-US" sz="2400" cap="all" dirty="0"/>
              <a:t>Kristina Lindström V ordf</a:t>
            </a:r>
          </a:p>
          <a:p>
            <a:pPr>
              <a:buFont typeface="Wingdings 3" charset="2"/>
              <a:buChar char=""/>
            </a:pPr>
            <a:r>
              <a:rPr lang="en-US" sz="2400" cap="all" dirty="0" err="1"/>
              <a:t>Bertil</a:t>
            </a:r>
            <a:r>
              <a:rPr lang="en-US" sz="2400" cap="all" dirty="0"/>
              <a:t> Fuhr </a:t>
            </a:r>
            <a:r>
              <a:rPr lang="en-US" sz="2400" cap="all" dirty="0" err="1"/>
              <a:t>kassör</a:t>
            </a:r>
            <a:endParaRPr lang="en-US" sz="2400" cap="all" dirty="0"/>
          </a:p>
          <a:p>
            <a:pPr>
              <a:buFont typeface="Wingdings 3" charset="2"/>
              <a:buChar char=""/>
            </a:pPr>
            <a:r>
              <a:rPr lang="en-US" sz="2400" cap="all" dirty="0"/>
              <a:t>Eva Bråvall sekr</a:t>
            </a:r>
          </a:p>
          <a:p>
            <a:pPr>
              <a:buFont typeface="Wingdings 3" charset="2"/>
              <a:buChar char=""/>
            </a:pPr>
            <a:r>
              <a:rPr lang="en-US" sz="2400" cap="all" dirty="0" err="1"/>
              <a:t>Gunilla</a:t>
            </a:r>
            <a:r>
              <a:rPr lang="en-US" sz="2400" cap="all" dirty="0"/>
              <a:t>  </a:t>
            </a:r>
            <a:r>
              <a:rPr lang="en-US" sz="2400" cap="all" dirty="0" err="1"/>
              <a:t>peiffer</a:t>
            </a:r>
            <a:r>
              <a:rPr lang="en-US" sz="2400" cap="all" dirty="0"/>
              <a:t> </a:t>
            </a:r>
            <a:r>
              <a:rPr lang="en-US" sz="2400" cap="all" dirty="0" err="1"/>
              <a:t>bunke</a:t>
            </a:r>
            <a:endParaRPr lang="en-US" sz="2400" cap="all" dirty="0"/>
          </a:p>
          <a:p>
            <a:pPr>
              <a:buFont typeface="Wingdings 3" charset="2"/>
              <a:buChar char=""/>
            </a:pPr>
            <a:r>
              <a:rPr lang="en-US" sz="2400" cap="all" dirty="0"/>
              <a:t>Henrik </a:t>
            </a:r>
            <a:r>
              <a:rPr lang="en-US" sz="2400" cap="all" dirty="0" err="1"/>
              <a:t>skiöldebrand</a:t>
            </a:r>
            <a:endParaRPr lang="en-US" sz="2400" cap="all" dirty="0"/>
          </a:p>
          <a:p>
            <a:pPr>
              <a:buFont typeface="Wingdings 3" charset="2"/>
              <a:buChar char=""/>
            </a:pPr>
            <a:r>
              <a:rPr lang="en-US" sz="2400" cap="all" dirty="0"/>
              <a:t>Agnes </a:t>
            </a:r>
            <a:r>
              <a:rPr lang="en-US" sz="2400" cap="all" dirty="0" err="1"/>
              <a:t>simon</a:t>
            </a:r>
            <a:endParaRPr lang="en-US" sz="2400" cap="all" dirty="0"/>
          </a:p>
          <a:p>
            <a:pPr>
              <a:buFont typeface="Wingdings 3" charset="2"/>
              <a:buChar char=""/>
            </a:pPr>
            <a:r>
              <a:rPr lang="en-US" sz="2400" cap="all" dirty="0" err="1"/>
              <a:t>Bibbi</a:t>
            </a:r>
            <a:r>
              <a:rPr lang="en-US" sz="2400" cap="all" dirty="0"/>
              <a:t> </a:t>
            </a:r>
            <a:r>
              <a:rPr lang="en-US" sz="2400" cap="all" dirty="0" err="1"/>
              <a:t>jorman</a:t>
            </a:r>
            <a:endParaRPr lang="en-US" sz="2400" cap="all" dirty="0"/>
          </a:p>
          <a:p>
            <a:pPr>
              <a:buFont typeface="Wingdings 3" charset="2"/>
              <a:buChar char=""/>
            </a:pP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222832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3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3" name="Picture 25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4" name="Oval 27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5" name="Picture 29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6" name="Picture 31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7" name="Rectangle 33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35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7AE4EE5-7431-4193-AB4E-DC8574FA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rgbClr val="EBEBEB"/>
                </a:solidFill>
              </a:rPr>
              <a:t>13 April SÄSONGSÖPPNING SOFIERO</a:t>
            </a:r>
            <a:br>
              <a:rPr lang="en-US" sz="4000">
                <a:solidFill>
                  <a:srgbClr val="EBEBEB"/>
                </a:solidFill>
              </a:rPr>
            </a:br>
            <a:r>
              <a:rPr lang="en-US" sz="4000">
                <a:solidFill>
                  <a:srgbClr val="EBEBEB"/>
                </a:solidFill>
              </a:rPr>
              <a:t>VIP-VISNING KONST PÅ KRYDS</a:t>
            </a:r>
          </a:p>
        </p:txBody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En bild som visar inomhus, person, stående, kvinna&#10;&#10;Automatiskt genererad beskrivning">
            <a:extLst>
              <a:ext uri="{FF2B5EF4-FFF2-40B4-BE49-F238E27FC236}">
                <a16:creationId xmlns:a16="http://schemas.microsoft.com/office/drawing/2014/main" id="{10654768-5DDC-4C57-9218-51A3B18099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" r="1" b="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0" name="Rectangle 39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59242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245</Words>
  <Application>Microsoft Office PowerPoint</Application>
  <PresentationFormat>Bredbild</PresentationFormat>
  <Paragraphs>43</Paragraphs>
  <Slides>69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69</vt:i4>
      </vt:variant>
    </vt:vector>
  </HeadingPairs>
  <TitlesOfParts>
    <vt:vector size="73" baseType="lpstr">
      <vt:lpstr>Arial</vt:lpstr>
      <vt:lpstr>Century Gothic</vt:lpstr>
      <vt:lpstr>Wingdings 3</vt:lpstr>
      <vt:lpstr>Jon</vt:lpstr>
      <vt:lpstr>PowerPoint-presentation</vt:lpstr>
      <vt:lpstr>PowerPoint-presentation</vt:lpstr>
      <vt:lpstr>Verksamhet 2019</vt:lpstr>
      <vt:lpstr>217 Medlemmar Ca 40 aktiva Funktionärer</vt:lpstr>
      <vt:lpstr>ÅRSMÖTET 2019</vt:lpstr>
      <vt:lpstr>Årsmötet 2019</vt:lpstr>
      <vt:lpstr>Styrelsen</vt:lpstr>
      <vt:lpstr>Styrelsen    14 protokollförda möten</vt:lpstr>
      <vt:lpstr>13 April SÄSONGSÖPPNING SOFIERO VIP-VISNING KONST PÅ KRYDS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VIP-VISNING TANKAR OM PENSÉER Gunnar Kaj  16 APRIL  </vt:lpstr>
      <vt:lpstr>PowerPoint-presentation</vt:lpstr>
      <vt:lpstr>PowerPoint-presentation</vt:lpstr>
      <vt:lpstr>PowerPoint-presentation</vt:lpstr>
      <vt:lpstr>Vårfest och Barnkalas 4-5 Maj</vt:lpstr>
      <vt:lpstr>PowerPoint-presentation</vt:lpstr>
      <vt:lpstr>VIP-VISNING VÅRFLOR med Sara Bratt 4 MAJ</vt:lpstr>
      <vt:lpstr>PowerPoint-presentation</vt:lpstr>
      <vt:lpstr>ANNICA MALMGREN 50 ÅR 7 MAJ</vt:lpstr>
      <vt:lpstr>SOFIEROS SOMMARUTSTÄLLNINGAR MILLES I SLOTT OCH ORANGERI VIP-VISNING 25 MAJ </vt:lpstr>
      <vt:lpstr>PowerPoint-presentation</vt:lpstr>
      <vt:lpstr>PowerPoint-presentation</vt:lpstr>
      <vt:lpstr>PowerPoint-presentation</vt:lpstr>
      <vt:lpstr>VÅRVANDRING I SOFIEROSKOGEN  MED ULRIK ALM 28 MAJ</vt:lpstr>
      <vt:lpstr>PowerPoint-presentation</vt:lpstr>
      <vt:lpstr>              Utflykt till Vegeholms slott  och Flickorna Lundgren 14 Juni  Vilken succé  54 deltagare      </vt:lpstr>
      <vt:lpstr>PowerPoint-presentation</vt:lpstr>
      <vt:lpstr>PowerPoint-presentation</vt:lpstr>
      <vt:lpstr>PowerPoint-presentation</vt:lpstr>
      <vt:lpstr>PowerPoint-presentation</vt:lpstr>
      <vt:lpstr>VIP-visning Sommarflor Sara Bratt 7 Augusti</vt:lpstr>
      <vt:lpstr>PowerPoint-presentation</vt:lpstr>
      <vt:lpstr>DEN STORA TRÄDGÅRDSFESTEN 23-25 AUGUSTI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Trivselträff 13 September Ellens Boktips</vt:lpstr>
      <vt:lpstr>Trivselträff 12 September Ellens Boktips</vt:lpstr>
      <vt:lpstr>PowerPoint-presentation</vt:lpstr>
      <vt:lpstr>PowerPoint-presentation</vt:lpstr>
      <vt:lpstr>Höstdag – Dahliadag 22 September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”Soppan”  3.e Oktober</vt:lpstr>
      <vt:lpstr>PowerPoint-presentation</vt:lpstr>
      <vt:lpstr>Ljusstämning 31/10- 3/11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Höstvandring Exotiska träd 9 oktober</vt:lpstr>
      <vt:lpstr>SLOTTSVÄRDAR 30 Tillfällen</vt:lpstr>
      <vt:lpstr>  ENTRÉVÄRDAR  12 TILLFÄLLEN</vt:lpstr>
      <vt:lpstr>ENTRÉVÄRDAR 12 Tillfällen</vt:lpstr>
      <vt:lpstr>Jard Ögren  5 oktober  Grundare av Sofiero Vänner  1999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Christina Lindström</dc:creator>
  <cp:lastModifiedBy>Christina Lindström</cp:lastModifiedBy>
  <cp:revision>3</cp:revision>
  <dcterms:created xsi:type="dcterms:W3CDTF">2020-03-11T20:27:17Z</dcterms:created>
  <dcterms:modified xsi:type="dcterms:W3CDTF">2020-03-11T22:17:43Z</dcterms:modified>
</cp:coreProperties>
</file>